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6" r:id="rId5"/>
    <p:sldId id="278" r:id="rId6"/>
    <p:sldId id="279" r:id="rId7"/>
    <p:sldId id="281" r:id="rId8"/>
    <p:sldId id="280" r:id="rId9"/>
    <p:sldId id="282" r:id="rId10"/>
    <p:sldId id="283" r:id="rId11"/>
    <p:sldId id="257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7" r:id="rId21"/>
    <p:sldId id="284" r:id="rId22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0796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EAB932-A1A6-4A03-B338-53E8C7FEFCD4}" type="datetime1">
              <a:rPr lang="pl-PL" smtClean="0"/>
              <a:t>7.01.2026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B1870-390F-4133-AA44-0216D05710AB}" type="datetime1">
              <a:rPr lang="pl-PL" smtClean="0"/>
              <a:pPr/>
              <a:t>7.01.2026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l-PL" smtClean="0"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11605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l-PL" smtClean="0"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45581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l-PL" smtClean="0"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32487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l-PL" smtClean="0"/>
              <a:t>13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9058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l-PL" smtClean="0"/>
              <a:t>14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043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l-PL" smtClean="0"/>
              <a:t>15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46907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l-PL" smtClean="0"/>
              <a:t>16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4497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l-PL" smtClean="0"/>
              <a:t>17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45322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l-PL" smtClean="0"/>
              <a:t>18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25455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l-PL" smtClean="0"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359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l-PL" smtClean="0"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65919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l-PL" smtClean="0"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06363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l-PL" smtClean="0"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8964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l-PL" smtClean="0"/>
              <a:t>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6811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l-PL" smtClean="0"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67652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l-PL" smtClean="0"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l-PL" smtClean="0"/>
              <a:t>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9981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l-PL" noProof="0" smtClean="0"/>
              <a:t>Kliknij, aby edytować styl</a:t>
            </a:r>
            <a:endParaRPr lang="pl-PL" noProof="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 smtClean="0"/>
              <a:t>Kliknij, aby edytować styl wzorca podtytułu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5A70444-AC2C-4128-A6A5-01FFF80FBED6}" type="datetime1">
              <a:rPr lang="pl-PL" smtClean="0"/>
              <a:pPr/>
              <a:t>7.01.2026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grpSp>
        <p:nvGrpSpPr>
          <p:cNvPr id="7" name="Grupa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Dowolny kształt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Dowolny kształt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 smtClean="0"/>
              <a:t>Kliknij, aby edytować styl</a:t>
            </a:r>
            <a:endParaRPr lang="pl-PL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pl-PL" noProof="0" smtClean="0"/>
              <a:t>Edytuj style wzorca tekstu</a:t>
            </a:r>
          </a:p>
          <a:p>
            <a:pPr lvl="1" rtl="0"/>
            <a:r>
              <a:rPr lang="pl-PL" noProof="0" smtClean="0"/>
              <a:t>Drugi poziom</a:t>
            </a:r>
          </a:p>
          <a:p>
            <a:pPr lvl="2" rtl="0"/>
            <a:r>
              <a:rPr lang="pl-PL" noProof="0" smtClean="0"/>
              <a:t>Trzeci poziom</a:t>
            </a:r>
          </a:p>
          <a:p>
            <a:pPr lvl="3" rtl="0"/>
            <a:r>
              <a:rPr lang="pl-PL" noProof="0" smtClean="0"/>
              <a:t>Czwarty poziom</a:t>
            </a:r>
          </a:p>
          <a:p>
            <a:pPr lvl="4" rtl="0"/>
            <a:r>
              <a:rPr lang="pl-PL" noProof="0" smtClean="0"/>
              <a:t>Piąty poziom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5FFE2A0-6E2D-4FA1-93B1-9E3CF11F7C9C}" type="datetime1">
              <a:rPr lang="pl-PL" smtClean="0"/>
              <a:pPr/>
              <a:t>7.01.2026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pl-PL" noProof="0" smtClean="0"/>
              <a:t>Kliknij, aby edytować styl</a:t>
            </a:r>
            <a:endParaRPr lang="pl-PL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pl-PL" noProof="0" smtClean="0"/>
              <a:t>Edytuj style wzorca tekstu</a:t>
            </a:r>
          </a:p>
          <a:p>
            <a:pPr lvl="1" rtl="0"/>
            <a:r>
              <a:rPr lang="pl-PL" noProof="0" smtClean="0"/>
              <a:t>Drugi poziom</a:t>
            </a:r>
          </a:p>
          <a:p>
            <a:pPr lvl="2" rtl="0"/>
            <a:r>
              <a:rPr lang="pl-PL" noProof="0" smtClean="0"/>
              <a:t>Trzeci poziom</a:t>
            </a:r>
          </a:p>
          <a:p>
            <a:pPr lvl="3" rtl="0"/>
            <a:r>
              <a:rPr lang="pl-PL" noProof="0" smtClean="0"/>
              <a:t>Czwarty poziom</a:t>
            </a:r>
          </a:p>
          <a:p>
            <a:pPr lvl="4" rtl="0"/>
            <a:r>
              <a:rPr lang="pl-PL" noProof="0" smtClean="0"/>
              <a:t>Piąty poziom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494EAE8-A8BB-4312-BE6A-6C9FC4558245}" type="datetime1">
              <a:rPr lang="pl-PL" smtClean="0"/>
              <a:pPr/>
              <a:t>7.01.2026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 smtClean="0"/>
              <a:t>Kliknij, aby edytować styl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 smtClean="0"/>
              <a:t>Edytuj style wzorca tekstu</a:t>
            </a:r>
          </a:p>
          <a:p>
            <a:pPr lvl="1" rtl="0"/>
            <a:r>
              <a:rPr lang="pl-PL" noProof="0" smtClean="0"/>
              <a:t>Drugi poziom</a:t>
            </a:r>
          </a:p>
          <a:p>
            <a:pPr lvl="2" rtl="0"/>
            <a:r>
              <a:rPr lang="pl-PL" noProof="0" smtClean="0"/>
              <a:t>Trzeci poziom</a:t>
            </a:r>
          </a:p>
          <a:p>
            <a:pPr lvl="3" rtl="0"/>
            <a:r>
              <a:rPr lang="pl-PL" noProof="0" smtClean="0"/>
              <a:t>Czwarty poziom</a:t>
            </a:r>
          </a:p>
          <a:p>
            <a:pPr lvl="4" rtl="0"/>
            <a:r>
              <a:rPr lang="pl-PL" noProof="0" smtClean="0"/>
              <a:t>Piąty poziom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6CE0383-E545-477E-895A-3BD60095888A}" type="datetime1">
              <a:rPr lang="pl-PL" smtClean="0"/>
              <a:pPr/>
              <a:t>7.01.2026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l-PL" noProof="0" smtClean="0"/>
              <a:t>Kliknij, aby edytować styl</a:t>
            </a:r>
            <a:endParaRPr lang="pl-PL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 smtClean="0"/>
              <a:t>Edytuj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5D9716-7AE3-4B96-9591-4B6FBCE9FD13}" type="datetime1">
              <a:rPr lang="pl-PL" smtClean="0"/>
              <a:pPr/>
              <a:t>7.01.2026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sp>
        <p:nvSpPr>
          <p:cNvPr id="7" name="Dowolny kształt 6" title="Znacznik przycięcia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l-PL" noProof="0" smtClean="0"/>
              <a:t>Kliknij, aby edytować styl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l-PL" noProof="0" smtClean="0"/>
              <a:t>Edytuj style wzorca tekstu</a:t>
            </a:r>
          </a:p>
          <a:p>
            <a:pPr lvl="1" rtl="0"/>
            <a:r>
              <a:rPr lang="pl-PL" noProof="0" smtClean="0"/>
              <a:t>Drugi poziom</a:t>
            </a:r>
          </a:p>
          <a:p>
            <a:pPr lvl="2" rtl="0"/>
            <a:r>
              <a:rPr lang="pl-PL" noProof="0" smtClean="0"/>
              <a:t>Trzeci poziom</a:t>
            </a:r>
          </a:p>
          <a:p>
            <a:pPr lvl="3" rtl="0"/>
            <a:r>
              <a:rPr lang="pl-PL" noProof="0" smtClean="0"/>
              <a:t>Czwarty poziom</a:t>
            </a:r>
          </a:p>
          <a:p>
            <a:pPr lvl="4" rtl="0"/>
            <a:r>
              <a:rPr lang="pl-PL" noProof="0" smtClean="0"/>
              <a:t>Piąty poziom</a:t>
            </a:r>
            <a:endParaRPr lang="pl-PL" noProof="0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l-PL" noProof="0" smtClean="0"/>
              <a:t>Edytuj style wzorca tekstu</a:t>
            </a:r>
          </a:p>
          <a:p>
            <a:pPr lvl="1" rtl="0"/>
            <a:r>
              <a:rPr lang="pl-PL" noProof="0" smtClean="0"/>
              <a:t>Drugi poziom</a:t>
            </a:r>
          </a:p>
          <a:p>
            <a:pPr lvl="2" rtl="0"/>
            <a:r>
              <a:rPr lang="pl-PL" noProof="0" smtClean="0"/>
              <a:t>Trzeci poziom</a:t>
            </a:r>
          </a:p>
          <a:p>
            <a:pPr lvl="3" rtl="0"/>
            <a:r>
              <a:rPr lang="pl-PL" noProof="0" smtClean="0"/>
              <a:t>Czwarty poziom</a:t>
            </a:r>
          </a:p>
          <a:p>
            <a:pPr lvl="4" rtl="0"/>
            <a:r>
              <a:rPr lang="pl-PL" noProof="0" smtClean="0"/>
              <a:t>Piąty poziom</a:t>
            </a:r>
            <a:endParaRPr lang="pl-PL" noProof="0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6BD5DDA-6A8F-4087-AAB7-10B2C7B8994E}" type="datetime1">
              <a:rPr lang="pl-PL" smtClean="0"/>
              <a:pPr/>
              <a:t>7.01.2026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l-PL" noProof="0" smtClean="0"/>
              <a:t>Kliknij, aby edytować styl</a:t>
            </a:r>
            <a:endParaRPr lang="pl-PL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smtClean="0"/>
              <a:t>Edytuj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l-PL" noProof="0" smtClean="0"/>
              <a:t>Edytuj style wzorca tekstu</a:t>
            </a:r>
          </a:p>
          <a:p>
            <a:pPr lvl="1" rtl="0"/>
            <a:r>
              <a:rPr lang="pl-PL" noProof="0" smtClean="0"/>
              <a:t>Drugi poziom</a:t>
            </a:r>
          </a:p>
          <a:p>
            <a:pPr lvl="2" rtl="0"/>
            <a:r>
              <a:rPr lang="pl-PL" noProof="0" smtClean="0"/>
              <a:t>Trzeci poziom</a:t>
            </a:r>
          </a:p>
          <a:p>
            <a:pPr lvl="3" rtl="0"/>
            <a:r>
              <a:rPr lang="pl-PL" noProof="0" smtClean="0"/>
              <a:t>Czwarty poziom</a:t>
            </a:r>
          </a:p>
          <a:p>
            <a:pPr lvl="4" rtl="0"/>
            <a:r>
              <a:rPr lang="pl-PL" noProof="0" smtClean="0"/>
              <a:t>Piąty poziom</a:t>
            </a:r>
            <a:endParaRPr lang="pl-PL" noProof="0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smtClean="0"/>
              <a:t>Edytuj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l-PL" noProof="0" smtClean="0"/>
              <a:t>Edytuj style wzorca tekstu</a:t>
            </a:r>
          </a:p>
          <a:p>
            <a:pPr lvl="1" rtl="0"/>
            <a:r>
              <a:rPr lang="pl-PL" noProof="0" smtClean="0"/>
              <a:t>Drugi poziom</a:t>
            </a:r>
          </a:p>
          <a:p>
            <a:pPr lvl="2" rtl="0"/>
            <a:r>
              <a:rPr lang="pl-PL" noProof="0" smtClean="0"/>
              <a:t>Trzeci poziom</a:t>
            </a:r>
          </a:p>
          <a:p>
            <a:pPr lvl="3" rtl="0"/>
            <a:r>
              <a:rPr lang="pl-PL" noProof="0" smtClean="0"/>
              <a:t>Czwarty poziom</a:t>
            </a:r>
          </a:p>
          <a:p>
            <a:pPr lvl="4" rtl="0"/>
            <a:r>
              <a:rPr lang="pl-PL" noProof="0" smtClean="0"/>
              <a:t>Piąty poziom</a:t>
            </a:r>
            <a:endParaRPr lang="pl-PL" noProof="0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7DF8C07-3AB7-4EE2-B48F-FAFF67C6F89A}" type="datetime1">
              <a:rPr lang="pl-PL" smtClean="0"/>
              <a:pPr/>
              <a:t>7.01.2026</a:t>
            </a:fld>
            <a:endParaRPr lang="pl-PL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 smtClean="0"/>
              <a:t>Kliknij, aby edytować styl</a:t>
            </a:r>
            <a:endParaRPr lang="pl-PL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9BEEA8-3C95-409D-A555-F649E1DA440A}" type="datetime1">
              <a:rPr lang="pl-PL" smtClean="0"/>
              <a:pPr/>
              <a:t>7.01.2026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23961D5-F4C8-4CDA-BBDE-4BBDE9B43CE2}" type="datetime1">
              <a:rPr lang="pl-PL" smtClean="0"/>
              <a:pPr/>
              <a:t>7.01.2026</a:t>
            </a:fld>
            <a:endParaRPr lang="pl-PL" dirty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 title="Kształt tła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l-PL" noProof="0" smtClean="0"/>
              <a:t>Kliknij, aby edytować styl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 noProof="0" smtClean="0"/>
              <a:t>Edytuj style wzorca tekstu</a:t>
            </a:r>
          </a:p>
          <a:p>
            <a:pPr lvl="1" rtl="0"/>
            <a:r>
              <a:rPr lang="pl-PL" noProof="0" smtClean="0"/>
              <a:t>Drugi poziom</a:t>
            </a:r>
          </a:p>
          <a:p>
            <a:pPr lvl="2" rtl="0"/>
            <a:r>
              <a:rPr lang="pl-PL" noProof="0" smtClean="0"/>
              <a:t>Trzeci poziom</a:t>
            </a:r>
          </a:p>
          <a:p>
            <a:pPr lvl="3" rtl="0"/>
            <a:r>
              <a:rPr lang="pl-PL" noProof="0" smtClean="0"/>
              <a:t>Czwarty poziom</a:t>
            </a:r>
          </a:p>
          <a:p>
            <a:pPr lvl="4" rtl="0"/>
            <a:r>
              <a:rPr lang="pl-PL" noProof="0" smtClean="0"/>
              <a:t>Piąty poziom</a:t>
            </a:r>
            <a:endParaRPr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smtClean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2770CD-5BE6-4AB6-AB0F-6927BF0B2C8F}" type="datetime1">
              <a:rPr lang="pl-PL" smtClean="0"/>
              <a:pPr/>
              <a:t>7.01.2026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sp>
        <p:nvSpPr>
          <p:cNvPr id="9" name="Prostokąt 8" title="Separato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 title="Kształt tła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pl-PL" noProof="0" smtClean="0"/>
              <a:t>Kliknij, aby edytować styl</a:t>
            </a:r>
            <a:endParaRPr lang="pl-PL" noProof="0" dirty="0"/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 smtClean="0"/>
              <a:t>Kliknij ikonę, aby dodać obraz</a:t>
            </a:r>
            <a:endParaRPr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smtClean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1DA4B4-DC32-4659-9664-3D47F6C89A21}" type="datetime1">
              <a:rPr lang="pl-PL" smtClean="0"/>
              <a:pPr/>
              <a:t>7.01.2026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sp>
        <p:nvSpPr>
          <p:cNvPr id="9" name="Prostokąt 8" title="Separato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l-PL" noProof="0" dirty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B422AE4-DE56-4ABF-BAB7-6B82417C807D}" type="datetime1">
              <a:rPr lang="pl-PL" smtClean="0"/>
              <a:pPr/>
              <a:t>7.01.2026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sp>
        <p:nvSpPr>
          <p:cNvPr id="9" name="Prostokąt 8" title="Pasek boczny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rostokąt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pic>
        <p:nvPicPr>
          <p:cNvPr id="23" name="Obraz 22" descr="ekstremalne zbliżenie grafiki przedstawiającej wykres liniowy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Dowolny kształt: Kształt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Prostokąt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pl-PL" sz="3600" dirty="0" err="1">
                <a:solidFill>
                  <a:srgbClr val="FFFFFF"/>
                </a:solidFill>
              </a:rPr>
              <a:t>OpenWrt</a:t>
            </a:r>
            <a:endParaRPr lang="pl-PL" sz="3600" dirty="0">
              <a:solidFill>
                <a:srgbClr val="FFFFFF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pl-PL" sz="1800" dirty="0" smtClean="0">
                <a:solidFill>
                  <a:srgbClr val="FFFFFF"/>
                </a:solidFill>
              </a:rPr>
              <a:t>Mateusz Frąckowiak</a:t>
            </a:r>
            <a:endParaRPr lang="pl-PL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Odblokowanie dostępu SSH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062798"/>
            <a:ext cx="7098362" cy="244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4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Połączenie się po SSH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592280"/>
            <a:ext cx="6906131" cy="4024363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1371600" y="1802368"/>
            <a:ext cx="4236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/>
              <a:t>powershell</a:t>
            </a:r>
            <a:r>
              <a:rPr lang="pl-PL" dirty="0" smtClean="0">
                <a:sym typeface="Wingdings" panose="05000000000000000000" pitchFamily="2" charset="2"/>
              </a:rPr>
              <a:t> </a:t>
            </a:r>
            <a:r>
              <a:rPr lang="pl-PL" dirty="0" err="1"/>
              <a:t>ssh</a:t>
            </a:r>
            <a:r>
              <a:rPr lang="pl-PL" dirty="0"/>
              <a:t> -p 2222 root@127.0.0.1</a:t>
            </a:r>
          </a:p>
        </p:txBody>
      </p:sp>
    </p:spTree>
    <p:extLst>
      <p:ext uri="{BB962C8B-B14F-4D97-AF65-F5344CB8AC3E}">
        <p14:creationId xmlns:p14="http://schemas.microsoft.com/office/powerpoint/2010/main" val="96771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Segmentacja Sieci</a:t>
            </a:r>
          </a:p>
        </p:txBody>
      </p:sp>
      <p:pic>
        <p:nvPicPr>
          <p:cNvPr id="5" name="Obraz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71600" y="1933312"/>
            <a:ext cx="5076014" cy="1718383"/>
          </a:xfrm>
          <a:prstGeom prst="rect">
            <a:avLst/>
          </a:prstGeom>
        </p:spPr>
      </p:pic>
      <p:pic>
        <p:nvPicPr>
          <p:cNvPr id="6" name="Obraz 5"/>
          <p:cNvPicPr/>
          <p:nvPr/>
        </p:nvPicPr>
        <p:blipFill>
          <a:blip r:embed="rId4"/>
          <a:stretch>
            <a:fillRect/>
          </a:stretch>
        </p:blipFill>
        <p:spPr>
          <a:xfrm>
            <a:off x="1371600" y="3760845"/>
            <a:ext cx="5659049" cy="978935"/>
          </a:xfrm>
          <a:prstGeom prst="rect">
            <a:avLst/>
          </a:prstGeom>
        </p:spPr>
      </p:pic>
      <p:pic>
        <p:nvPicPr>
          <p:cNvPr id="8" name="Obraz 7"/>
          <p:cNvPicPr/>
          <p:nvPr/>
        </p:nvPicPr>
        <p:blipFill>
          <a:blip r:embed="rId5"/>
          <a:stretch>
            <a:fillRect/>
          </a:stretch>
        </p:blipFill>
        <p:spPr>
          <a:xfrm>
            <a:off x="1371600" y="5026010"/>
            <a:ext cx="5576995" cy="9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0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Segmentacja Sieci</a:t>
            </a:r>
          </a:p>
        </p:txBody>
      </p:sp>
      <p:pic>
        <p:nvPicPr>
          <p:cNvPr id="5" name="Obraz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71600" y="1868490"/>
            <a:ext cx="5096312" cy="36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Przejęcie ruchu</a:t>
            </a:r>
            <a:endParaRPr lang="pl-PL" dirty="0"/>
          </a:p>
        </p:txBody>
      </p:sp>
      <p:pic>
        <p:nvPicPr>
          <p:cNvPr id="5" name="Obraz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71600" y="3120705"/>
            <a:ext cx="5667668" cy="344883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371600" y="2461536"/>
            <a:ext cx="647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/>
              <a:t>root@OpenWrt</a:t>
            </a:r>
            <a:r>
              <a:rPr lang="pl-PL" dirty="0" smtClean="0"/>
              <a:t>:~# echo „127.0.0.1 facebook.com” &gt;&gt; /</a:t>
            </a:r>
            <a:r>
              <a:rPr lang="pl-PL" dirty="0" err="1" smtClean="0"/>
              <a:t>etc</a:t>
            </a:r>
            <a:r>
              <a:rPr lang="pl-PL" dirty="0" smtClean="0"/>
              <a:t>/</a:t>
            </a:r>
            <a:r>
              <a:rPr lang="pl-PL" dirty="0" err="1" smtClean="0"/>
              <a:t>hosts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978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Sprawdzenie logów</a:t>
            </a:r>
            <a:endParaRPr lang="pl-PL" dirty="0"/>
          </a:p>
        </p:txBody>
      </p:sp>
      <p:pic>
        <p:nvPicPr>
          <p:cNvPr id="5" name="Obraz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71600" y="1977538"/>
            <a:ext cx="6608415" cy="1169631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365208" y="1499873"/>
            <a:ext cx="28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/>
              <a:t>root@OpenWrt</a:t>
            </a:r>
            <a:r>
              <a:rPr lang="pl-PL" dirty="0" smtClean="0"/>
              <a:t>:~# </a:t>
            </a:r>
            <a:r>
              <a:rPr lang="pl-PL" dirty="0" err="1" smtClean="0"/>
              <a:t>logread</a:t>
            </a:r>
            <a:r>
              <a:rPr lang="pl-PL" dirty="0" smtClean="0"/>
              <a:t> -f</a:t>
            </a:r>
            <a:endParaRPr lang="pl-PL" dirty="0"/>
          </a:p>
        </p:txBody>
      </p:sp>
      <p:pic>
        <p:nvPicPr>
          <p:cNvPr id="8" name="Obraz 7"/>
          <p:cNvPicPr/>
          <p:nvPr/>
        </p:nvPicPr>
        <p:blipFill>
          <a:blip r:embed="rId4"/>
          <a:stretch>
            <a:fillRect/>
          </a:stretch>
        </p:blipFill>
        <p:spPr>
          <a:xfrm>
            <a:off x="1371600" y="3255502"/>
            <a:ext cx="6881848" cy="346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9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Wykres i sprawdzenie ruchu</a:t>
            </a:r>
            <a:endParaRPr lang="pl-PL" dirty="0"/>
          </a:p>
        </p:txBody>
      </p:sp>
      <p:pic>
        <p:nvPicPr>
          <p:cNvPr id="5" name="Obraz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71600" y="2319954"/>
            <a:ext cx="4876421" cy="3294487"/>
          </a:xfrm>
          <a:prstGeom prst="rect">
            <a:avLst/>
          </a:prstGeom>
        </p:spPr>
      </p:pic>
      <p:pic>
        <p:nvPicPr>
          <p:cNvPr id="6" name="Obraz 5"/>
          <p:cNvPicPr/>
          <p:nvPr/>
        </p:nvPicPr>
        <p:blipFill>
          <a:blip r:embed="rId4"/>
          <a:stretch>
            <a:fillRect/>
          </a:stretch>
        </p:blipFill>
        <p:spPr>
          <a:xfrm>
            <a:off x="1371600" y="5762695"/>
            <a:ext cx="5760720" cy="986790"/>
          </a:xfrm>
          <a:prstGeom prst="rect">
            <a:avLst/>
          </a:prstGeom>
        </p:spPr>
      </p:pic>
      <p:pic>
        <p:nvPicPr>
          <p:cNvPr id="7" name="Obraz 6"/>
          <p:cNvPicPr/>
          <p:nvPr/>
        </p:nvPicPr>
        <p:blipFill>
          <a:blip r:embed="rId5"/>
          <a:stretch>
            <a:fillRect/>
          </a:stretch>
        </p:blipFill>
        <p:spPr>
          <a:xfrm>
            <a:off x="6375666" y="2319954"/>
            <a:ext cx="5715667" cy="2933716"/>
          </a:xfrm>
          <a:prstGeom prst="rect">
            <a:avLst/>
          </a:prstGeom>
        </p:spPr>
      </p:pic>
      <p:pic>
        <p:nvPicPr>
          <p:cNvPr id="8" name="Obraz 7"/>
          <p:cNvPicPr/>
          <p:nvPr/>
        </p:nvPicPr>
        <p:blipFill>
          <a:blip r:embed="rId6"/>
          <a:stretch>
            <a:fillRect/>
          </a:stretch>
        </p:blipFill>
        <p:spPr>
          <a:xfrm>
            <a:off x="7308385" y="5762695"/>
            <a:ext cx="4680204" cy="9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0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Zarządzanie zasobami</a:t>
            </a:r>
            <a:endParaRPr lang="pl-PL" dirty="0"/>
          </a:p>
        </p:txBody>
      </p:sp>
      <p:pic>
        <p:nvPicPr>
          <p:cNvPr id="9" name="Obraz 8"/>
          <p:cNvPicPr/>
          <p:nvPr/>
        </p:nvPicPr>
        <p:blipFill>
          <a:blip r:embed="rId3"/>
          <a:stretch>
            <a:fillRect/>
          </a:stretch>
        </p:blipFill>
        <p:spPr>
          <a:xfrm>
            <a:off x="1371600" y="2793204"/>
            <a:ext cx="8225406" cy="3896006"/>
          </a:xfrm>
          <a:prstGeom prst="rect">
            <a:avLst/>
          </a:prstGeom>
        </p:spPr>
      </p:pic>
      <p:sp>
        <p:nvSpPr>
          <p:cNvPr id="10" name="pole tekstowe 9"/>
          <p:cNvSpPr txBox="1"/>
          <p:nvPr/>
        </p:nvSpPr>
        <p:spPr>
          <a:xfrm>
            <a:off x="1371600" y="2297786"/>
            <a:ext cx="240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/>
              <a:t>root@OpenWrt</a:t>
            </a:r>
            <a:r>
              <a:rPr lang="pl-PL" dirty="0" smtClean="0"/>
              <a:t>:~# </a:t>
            </a:r>
            <a:r>
              <a:rPr lang="pl-PL" dirty="0" err="1" smtClean="0"/>
              <a:t>htop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4117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az 22" descr="ekstremalne zbliżenie grafiki przedstawiającej wykres liniowy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pl-PL" sz="3600" dirty="0" smtClean="0">
                <a:solidFill>
                  <a:srgbClr val="FFFFFF"/>
                </a:solidFill>
              </a:rPr>
              <a:t>Dziękuje za uwagę</a:t>
            </a:r>
            <a:endParaRPr lang="pl-PL" sz="3600" dirty="0">
              <a:solidFill>
                <a:srgbClr val="FFFFFF"/>
              </a:solidFill>
            </a:endParaRPr>
          </a:p>
        </p:txBody>
      </p:sp>
      <p:sp>
        <p:nvSpPr>
          <p:cNvPr id="4" name="Podtytuł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947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</a:t>
            </a:r>
            <a:r>
              <a:rPr lang="pl-PL" dirty="0" err="1"/>
              <a:t>OpenWrt</a:t>
            </a:r>
            <a:r>
              <a:rPr lang="pl-PL" dirty="0"/>
              <a:t>?</a:t>
            </a: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570" y="2634143"/>
            <a:ext cx="6147260" cy="321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5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Zarządzanie Pakietami: </a:t>
            </a:r>
            <a:r>
              <a:rPr lang="pl-PL" dirty="0" err="1"/>
              <a:t>opkg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94764" y="1428750"/>
            <a:ext cx="69760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dirty="0"/>
              <a:t>Standard </a:t>
            </a:r>
            <a:r>
              <a:rPr lang="pl-PL" dirty="0" err="1"/>
              <a:t>Linuxa</a:t>
            </a:r>
            <a:r>
              <a:rPr lang="pl-PL" dirty="0"/>
              <a:t>: Działa tak samo jak </a:t>
            </a:r>
            <a:r>
              <a:rPr lang="pl-PL" dirty="0" err="1"/>
              <a:t>apt</a:t>
            </a:r>
            <a:r>
              <a:rPr lang="pl-PL" dirty="0"/>
              <a:t> (</a:t>
            </a:r>
            <a:r>
              <a:rPr lang="pl-PL" dirty="0" err="1"/>
              <a:t>Debian</a:t>
            </a:r>
            <a:r>
              <a:rPr lang="pl-PL" dirty="0"/>
              <a:t>/</a:t>
            </a:r>
            <a:r>
              <a:rPr lang="pl-PL" dirty="0" err="1"/>
              <a:t>Ubuntu</a:t>
            </a:r>
            <a:r>
              <a:rPr lang="pl-PL" dirty="0"/>
              <a:t>) czy </a:t>
            </a:r>
            <a:r>
              <a:rPr lang="pl-PL" dirty="0" err="1" smtClean="0"/>
              <a:t>yum</a:t>
            </a:r>
            <a:endParaRPr lang="pl-PL" dirty="0" smtClean="0"/>
          </a:p>
          <a:p>
            <a:pPr marL="285750" indent="-285750">
              <a:buFontTx/>
              <a:buChar char="-"/>
            </a:pPr>
            <a:r>
              <a:rPr lang="pl-PL" dirty="0"/>
              <a:t>Ponad 3500 pakietów (VPN, </a:t>
            </a:r>
            <a:r>
              <a:rPr lang="pl-PL" dirty="0" err="1"/>
              <a:t>AdBlock</a:t>
            </a:r>
            <a:r>
              <a:rPr lang="pl-PL" dirty="0"/>
              <a:t>, </a:t>
            </a:r>
            <a:r>
              <a:rPr lang="pl-PL" dirty="0" err="1"/>
              <a:t>QoS</a:t>
            </a:r>
            <a:r>
              <a:rPr lang="pl-PL" dirty="0"/>
              <a:t>, Statystyki</a:t>
            </a:r>
            <a:r>
              <a:rPr lang="pl-PL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pl-PL" dirty="0"/>
              <a:t>Bezpieczeństwo (</a:t>
            </a:r>
            <a:r>
              <a:rPr lang="pl-PL" dirty="0" err="1"/>
              <a:t>OverlayFS</a:t>
            </a:r>
            <a:r>
              <a:rPr lang="pl-PL" dirty="0"/>
              <a:t>):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	/</a:t>
            </a:r>
            <a:r>
              <a:rPr lang="pl-PL" dirty="0" err="1"/>
              <a:t>rom</a:t>
            </a:r>
            <a:r>
              <a:rPr lang="pl-PL" dirty="0"/>
              <a:t> (System) – Tylko do odczytu</a:t>
            </a:r>
            <a:br>
              <a:rPr lang="pl-PL" dirty="0"/>
            </a:br>
            <a:r>
              <a:rPr lang="pl-PL" dirty="0"/>
              <a:t>	/</a:t>
            </a:r>
            <a:r>
              <a:rPr lang="pl-PL" dirty="0" err="1"/>
              <a:t>overlay</a:t>
            </a:r>
            <a:r>
              <a:rPr lang="pl-PL" dirty="0"/>
              <a:t> (Zmiany) – Tu instalujesz </a:t>
            </a:r>
            <a:r>
              <a:rPr lang="pl-PL" dirty="0" smtClean="0"/>
              <a:t>pakiety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42" y="2872845"/>
            <a:ext cx="5004214" cy="395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0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Architektura Systemu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59020" y="1518798"/>
            <a:ext cx="918988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pl-PL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- </a:t>
            </a:r>
            <a:r>
              <a:rPr lang="pl-PL" altLang="pl-PL" dirty="0" smtClean="0"/>
              <a:t>Brak </a:t>
            </a:r>
            <a:r>
              <a:rPr lang="pl-PL" altLang="pl-PL" dirty="0"/>
              <a:t>ciężkiego </a:t>
            </a:r>
            <a:r>
              <a:rPr lang="pl-PL" altLang="pl-PL" dirty="0" err="1"/>
              <a:t>systemd</a:t>
            </a:r>
            <a:r>
              <a:rPr lang="pl-PL" altLang="pl-PL" dirty="0"/>
              <a:t> i </a:t>
            </a:r>
            <a:r>
              <a:rPr lang="pl-PL" altLang="pl-PL" dirty="0" err="1"/>
              <a:t>glibc</a:t>
            </a:r>
            <a:r>
              <a:rPr lang="pl-PL" altLang="pl-PL" dirty="0" smtClean="0"/>
              <a:t>.</a:t>
            </a:r>
            <a:br>
              <a:rPr lang="pl-PL" altLang="pl-PL" dirty="0" smtClean="0"/>
            </a:br>
            <a:r>
              <a:rPr lang="pl-PL" altLang="pl-PL" dirty="0" smtClean="0"/>
              <a:t>- </a:t>
            </a:r>
            <a:r>
              <a:rPr lang="pl-PL" dirty="0"/>
              <a:t>Zastąpione przez </a:t>
            </a:r>
            <a:r>
              <a:rPr lang="pl-PL" dirty="0" err="1"/>
              <a:t>musl</a:t>
            </a:r>
            <a:r>
              <a:rPr lang="pl-PL" dirty="0"/>
              <a:t> </a:t>
            </a:r>
            <a:r>
              <a:rPr lang="pl-PL" dirty="0" err="1"/>
              <a:t>libc</a:t>
            </a:r>
            <a:r>
              <a:rPr lang="pl-PL" dirty="0"/>
              <a:t> (działa nawet na 32MB RAM)</a:t>
            </a:r>
            <a:br>
              <a:rPr lang="pl-PL" dirty="0"/>
            </a:br>
            <a:r>
              <a:rPr lang="pl-PL" dirty="0"/>
              <a:t>- </a:t>
            </a:r>
            <a:r>
              <a:rPr lang="pl-PL" dirty="0" err="1" smtClean="0"/>
              <a:t>procd</a:t>
            </a:r>
            <a:endParaRPr lang="pl-PL" dirty="0" smtClean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dirty="0" smtClean="0"/>
              <a:t>	- </a:t>
            </a:r>
            <a:r>
              <a:rPr lang="pl-PL" dirty="0" err="1"/>
              <a:t>Respawn</a:t>
            </a:r>
            <a:r>
              <a:rPr lang="pl-PL" dirty="0"/>
              <a:t>: Gdy usługa padnie, wstaje sama (nie trzeba resetować routera</a:t>
            </a:r>
            <a:r>
              <a:rPr lang="pl-PL" dirty="0" smtClean="0"/>
              <a:t>).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dirty="0" smtClean="0"/>
              <a:t>	- </a:t>
            </a:r>
            <a:r>
              <a:rPr lang="pl-PL" dirty="0" err="1" smtClean="0"/>
              <a:t>Hotplug</a:t>
            </a:r>
            <a:r>
              <a:rPr lang="pl-PL" b="1" dirty="0"/>
              <a:t>:</a:t>
            </a:r>
            <a:r>
              <a:rPr lang="pl-PL" dirty="0"/>
              <a:t> Natychmiastowa reakcja na sprzęt (np. wpięcie kabla WAN, modemu LTE)</a:t>
            </a:r>
            <a:endParaRPr lang="pl-PL" altLang="pl-PL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842" y="3491399"/>
            <a:ext cx="5714606" cy="313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5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666602" cy="1485900"/>
          </a:xfrm>
        </p:spPr>
        <p:txBody>
          <a:bodyPr/>
          <a:lstStyle/>
          <a:p>
            <a:r>
              <a:rPr lang="pl-PL" dirty="0"/>
              <a:t>UCI: Centrum Konfiguracji (/</a:t>
            </a:r>
            <a:r>
              <a:rPr lang="pl-PL" dirty="0" err="1"/>
              <a:t>etc</a:t>
            </a:r>
            <a:r>
              <a:rPr lang="pl-PL" dirty="0"/>
              <a:t>/</a:t>
            </a:r>
            <a:r>
              <a:rPr lang="pl-PL" dirty="0" err="1"/>
              <a:t>config</a:t>
            </a:r>
            <a:r>
              <a:rPr lang="pl-PL" dirty="0"/>
              <a:t>/)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1371600" y="1694576"/>
            <a:ext cx="8756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dirty="0"/>
              <a:t>Wszystkie pliki konfiguracyjne są zgromadzone w jednym katalogu /</a:t>
            </a:r>
            <a:r>
              <a:rPr lang="pl-PL" dirty="0" err="1"/>
              <a:t>etc</a:t>
            </a:r>
            <a:r>
              <a:rPr lang="pl-PL" dirty="0"/>
              <a:t>/</a:t>
            </a:r>
            <a:r>
              <a:rPr lang="pl-PL" dirty="0" err="1"/>
              <a:t>config</a:t>
            </a:r>
            <a:r>
              <a:rPr lang="pl-PL" dirty="0" smtClean="0"/>
              <a:t>/</a:t>
            </a:r>
          </a:p>
          <a:p>
            <a:pPr marL="285750" indent="-285750">
              <a:buFontTx/>
              <a:buChar char="-"/>
            </a:pPr>
            <a:r>
              <a:rPr lang="pl-PL" dirty="0"/>
              <a:t>Pliki są tekstowe i opierają się na blokach (</a:t>
            </a:r>
            <a:r>
              <a:rPr lang="pl-PL" dirty="0" err="1"/>
              <a:t>config</a:t>
            </a:r>
            <a:r>
              <a:rPr lang="pl-PL" dirty="0"/>
              <a:t>) zawierających pary </a:t>
            </a:r>
            <a:r>
              <a:rPr lang="pl-PL" dirty="0" smtClean="0"/>
              <a:t>klucz-wartość</a:t>
            </a:r>
          </a:p>
          <a:p>
            <a:pPr marL="285750" indent="-285750">
              <a:buFontTx/>
              <a:buChar char="-"/>
            </a:pPr>
            <a:r>
              <a:rPr lang="pl-PL" dirty="0"/>
              <a:t>Zastępuje skomplikowane, </a:t>
            </a:r>
            <a:r>
              <a:rPr lang="pl-PL" dirty="0" smtClean="0"/>
              <a:t>pliki </a:t>
            </a:r>
            <a:r>
              <a:rPr lang="pl-PL" dirty="0"/>
              <a:t>konfiguracyjne </a:t>
            </a:r>
            <a:r>
              <a:rPr lang="pl-PL" dirty="0" err="1"/>
              <a:t>Linuxa</a:t>
            </a:r>
            <a:r>
              <a:rPr lang="pl-PL" dirty="0"/>
              <a:t> jedną, prostą składnią</a:t>
            </a:r>
            <a:endParaRPr lang="pl-PL" dirty="0" smtClean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837" y="3180476"/>
            <a:ext cx="3639058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5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Bezpieczeństwo zmian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371600" y="1694576"/>
            <a:ext cx="53124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dirty="0" smtClean="0"/>
              <a:t>Zastąpienie </a:t>
            </a:r>
            <a:r>
              <a:rPr lang="pl-PL" dirty="0" err="1"/>
              <a:t>iptables</a:t>
            </a:r>
            <a:r>
              <a:rPr lang="pl-PL" dirty="0"/>
              <a:t> (fw3) przez </a:t>
            </a:r>
            <a:r>
              <a:rPr lang="pl-PL" dirty="0" err="1"/>
              <a:t>nftables</a:t>
            </a:r>
            <a:r>
              <a:rPr lang="pl-PL" dirty="0"/>
              <a:t> (fw4).</a:t>
            </a:r>
            <a:r>
              <a:rPr lang="pl-PL" dirty="0" smtClean="0"/>
              <a:t>Wy</a:t>
            </a:r>
            <a:endParaRPr lang="pl-PL" dirty="0"/>
          </a:p>
          <a:p>
            <a:pPr marL="285750" indent="-285750">
              <a:buFontTx/>
              <a:buChar char="-"/>
            </a:pPr>
            <a:r>
              <a:rPr lang="pl-PL" dirty="0" smtClean="0"/>
              <a:t>Wykonywanie </a:t>
            </a:r>
            <a:r>
              <a:rPr lang="pl-PL" dirty="0"/>
              <a:t>kodu bajtowego w jądrze (VM</a:t>
            </a:r>
            <a:r>
              <a:rPr lang="pl-PL" dirty="0" smtClean="0"/>
              <a:t>).</a:t>
            </a:r>
          </a:p>
          <a:p>
            <a:pPr marL="285750" indent="-285750">
              <a:buFontTx/>
              <a:buChar char="-"/>
            </a:pPr>
            <a:r>
              <a:rPr lang="pl-PL" dirty="0" err="1"/>
              <a:t>uci</a:t>
            </a:r>
            <a:r>
              <a:rPr lang="pl-PL" dirty="0"/>
              <a:t> set (zmień</a:t>
            </a:r>
            <a:r>
              <a:rPr lang="pl-PL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pl-PL" dirty="0" err="1"/>
              <a:t>uci</a:t>
            </a:r>
            <a:r>
              <a:rPr lang="pl-PL" dirty="0"/>
              <a:t> </a:t>
            </a:r>
            <a:r>
              <a:rPr lang="pl-PL" dirty="0" err="1"/>
              <a:t>commit</a:t>
            </a:r>
            <a:r>
              <a:rPr lang="pl-PL" dirty="0"/>
              <a:t> (zatwierdź</a:t>
            </a:r>
            <a:r>
              <a:rPr lang="pl-PL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pl-PL" dirty="0" err="1"/>
              <a:t>uci</a:t>
            </a:r>
            <a:r>
              <a:rPr lang="pl-PL" dirty="0"/>
              <a:t> </a:t>
            </a:r>
            <a:r>
              <a:rPr lang="pl-PL" dirty="0" err="1"/>
              <a:t>revert</a:t>
            </a:r>
            <a:r>
              <a:rPr lang="pl-PL" dirty="0"/>
              <a:t> (cofnij błędy)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324" y="2920072"/>
            <a:ext cx="4854168" cy="377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7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Narzędzia Diagnostyczne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37683" y="1804244"/>
            <a:ext cx="79875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dirty="0" err="1"/>
              <a:t>bmon</a:t>
            </a:r>
            <a:r>
              <a:rPr lang="pl-PL" altLang="pl-PL" dirty="0"/>
              <a:t> (</a:t>
            </a:r>
            <a:r>
              <a:rPr lang="pl-PL" altLang="pl-PL" dirty="0" err="1"/>
              <a:t>Bandwidth</a:t>
            </a:r>
            <a:r>
              <a:rPr lang="pl-PL" altLang="pl-PL" dirty="0"/>
              <a:t> Monitor): Estymacja przepustowości łącza i analiza ruchu na </a:t>
            </a:r>
            <a:r>
              <a:rPr lang="pl-PL" altLang="pl-PL" dirty="0" smtClean="0"/>
              <a:t>	interfejsach </a:t>
            </a:r>
            <a:r>
              <a:rPr lang="pl-PL" altLang="pl-PL" dirty="0"/>
              <a:t>w czasie rzeczywistym (RX/TX).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dirty="0" err="1"/>
              <a:t>htop</a:t>
            </a:r>
            <a:r>
              <a:rPr lang="pl-PL" altLang="pl-PL" dirty="0"/>
              <a:t>: Interaktywny podgląd procesów, obciążenia CPU i alokacji pamięci RAM.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dirty="0" err="1"/>
              <a:t>logread</a:t>
            </a:r>
            <a:r>
              <a:rPr lang="pl-PL" altLang="pl-PL" dirty="0"/>
              <a:t> -f: Odczyt strumieniowy dziennika systemowego.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36307"/>
            <a:ext cx="6158257" cy="34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4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Instalacja </a:t>
            </a:r>
            <a:r>
              <a:rPr lang="pl-PL" dirty="0" err="1" smtClean="0"/>
              <a:t>OpenWrt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09848"/>
            <a:ext cx="6068272" cy="3334215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1408757" y="1921079"/>
            <a:ext cx="4415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/>
              <a:t>root@OpenWrt</a:t>
            </a:r>
            <a:r>
              <a:rPr lang="pl-PL" dirty="0" smtClean="0"/>
              <a:t>:/# </a:t>
            </a:r>
            <a:r>
              <a:rPr lang="pl-PL" dirty="0" err="1"/>
              <a:t>opkg</a:t>
            </a:r>
            <a:r>
              <a:rPr lang="pl-PL" dirty="0"/>
              <a:t> </a:t>
            </a:r>
            <a:r>
              <a:rPr lang="pl-PL" dirty="0" err="1"/>
              <a:t>install</a:t>
            </a:r>
            <a:r>
              <a:rPr lang="pl-PL" dirty="0"/>
              <a:t> </a:t>
            </a:r>
            <a:r>
              <a:rPr lang="pl-PL" dirty="0" err="1"/>
              <a:t>luci-app-sqm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Konfiguracja karty sieciowej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618180"/>
            <a:ext cx="5125208" cy="283922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824174"/>
            <a:ext cx="6204302" cy="136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zycinani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216_TF34357615.potx" id="{60C9DDAB-F81A-442E-9941-1ACA67C11BD5}" vid="{1548D0C0-3204-47DB-9E61-EA862236B0DC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16c05727-aa75-4e4a-9b5f-8a80a1165891"/>
    <ds:schemaRef ds:uri="71af3243-3dd4-4a8d-8c0d-dd76da1f02a5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Projekt Przycięcie</Template>
  <TotalTime>0</TotalTime>
  <Words>219</Words>
  <Application>Microsoft Office PowerPoint</Application>
  <PresentationFormat>Panoramiczny</PresentationFormat>
  <Paragraphs>59</Paragraphs>
  <Slides>18</Slides>
  <Notes>18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2" baseType="lpstr">
      <vt:lpstr>Calibri</vt:lpstr>
      <vt:lpstr>Franklin Gothic Book</vt:lpstr>
      <vt:lpstr>Wingdings</vt:lpstr>
      <vt:lpstr>Przycinanie</vt:lpstr>
      <vt:lpstr>OpenWrt</vt:lpstr>
      <vt:lpstr>Czym jest OpenWrt?</vt:lpstr>
      <vt:lpstr>Zarządzanie Pakietami: opkg</vt:lpstr>
      <vt:lpstr>Architektura Systemu</vt:lpstr>
      <vt:lpstr>UCI: Centrum Konfiguracji (/etc/config/)</vt:lpstr>
      <vt:lpstr>Bezpieczeństwo zmian</vt:lpstr>
      <vt:lpstr>Narzędzia Diagnostyczne</vt:lpstr>
      <vt:lpstr>Instalacja OpenWrt</vt:lpstr>
      <vt:lpstr>Konfiguracja karty sieciowej</vt:lpstr>
      <vt:lpstr>Odblokowanie dostępu SSH</vt:lpstr>
      <vt:lpstr>Połączenie się po SSH</vt:lpstr>
      <vt:lpstr>Segmentacja Sieci</vt:lpstr>
      <vt:lpstr>Segmentacja Sieci</vt:lpstr>
      <vt:lpstr>Przejęcie ruchu</vt:lpstr>
      <vt:lpstr>Sprawdzenie logów</vt:lpstr>
      <vt:lpstr>Wykres i sprawdzenie ruchu</vt:lpstr>
      <vt:lpstr>Zarządzanie zasobami</vt:lpstr>
      <vt:lpstr>Dziękuje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2026-01-04T16:56:44Z</dcterms:created>
  <dcterms:modified xsi:type="dcterms:W3CDTF">2026-01-07T17:02:01Z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